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292fbd3082584328" Type="http://schemas.microsoft.com/office/2006/relationships/txt" Target="udata/data.dat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47" r:id="rId2"/>
    <p:sldId id="378" r:id="rId3"/>
    <p:sldId id="299" r:id="rId4"/>
    <p:sldId id="412" r:id="rId5"/>
    <p:sldId id="418" r:id="rId6"/>
    <p:sldId id="419" r:id="rId7"/>
    <p:sldId id="420" r:id="rId8"/>
    <p:sldId id="421" r:id="rId9"/>
    <p:sldId id="406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14" r:id="rId21"/>
    <p:sldId id="43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72C"/>
    <a:srgbClr val="354761"/>
    <a:srgbClr val="060001"/>
    <a:srgbClr val="33445D"/>
    <a:srgbClr val="405168"/>
    <a:srgbClr val="D0112B"/>
    <a:srgbClr val="9EA6B2"/>
    <a:srgbClr val="D5231E"/>
    <a:srgbClr val="32435C"/>
    <a:srgbClr val="CF2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75506" autoAdjust="0"/>
  </p:normalViewPr>
  <p:slideViewPr>
    <p:cSldViewPr snapToGrid="0">
      <p:cViewPr varScale="1">
        <p:scale>
          <a:sx n="52" d="100"/>
          <a:sy n="52" d="100"/>
        </p:scale>
        <p:origin x="1192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FA02BE-A7CF-4801-AF49-E5FA270F7129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83EAD13-9718-454F-BD9F-3A389F70E04A}">
      <dgm:prSet phldrT="[文本]"/>
      <dgm:spPr/>
      <dgm:t>
        <a:bodyPr/>
        <a:lstStyle/>
        <a:p>
          <a:r>
            <a:rPr lang="en-US" altLang="zh-CN" dirty="0" smtClean="0"/>
            <a:t>1</a:t>
          </a:r>
          <a:r>
            <a:rPr lang="zh-CN" altLang="en-US" dirty="0" smtClean="0"/>
            <a:t>、能够提供给用户符合其本次购买预算的商品候选集</a:t>
          </a:r>
          <a:endParaRPr lang="en-US" altLang="zh-CN" dirty="0" smtClean="0"/>
        </a:p>
        <a:p>
          <a:r>
            <a:rPr lang="zh-CN" altLang="en-US" dirty="0" smtClean="0"/>
            <a:t>提升用户体验</a:t>
          </a:r>
          <a:endParaRPr lang="zh-CN" altLang="en-US" dirty="0"/>
        </a:p>
      </dgm:t>
    </dgm:pt>
    <dgm:pt modelId="{8A3E5387-5BF5-4B25-944A-0A4E0E05FDE2}" type="parTrans" cxnId="{B7A247CF-3B47-4DD0-ACD1-B08311FE7F9E}">
      <dgm:prSet/>
      <dgm:spPr/>
      <dgm:t>
        <a:bodyPr/>
        <a:lstStyle/>
        <a:p>
          <a:endParaRPr lang="zh-CN" altLang="en-US"/>
        </a:p>
      </dgm:t>
    </dgm:pt>
    <dgm:pt modelId="{0ECFAFD7-4E4B-4B92-A6A3-235D30E821FD}" type="sibTrans" cxnId="{B7A247CF-3B47-4DD0-ACD1-B08311FE7F9E}">
      <dgm:prSet/>
      <dgm:spPr/>
      <dgm:t>
        <a:bodyPr/>
        <a:lstStyle/>
        <a:p>
          <a:endParaRPr lang="zh-CN" altLang="en-US"/>
        </a:p>
      </dgm:t>
    </dgm:pt>
    <dgm:pt modelId="{D70A7456-7C15-4EE8-BCBF-E9CD4B5BC957}">
      <dgm:prSet phldrT="[文本]" custT="1"/>
      <dgm:spPr/>
      <dgm:t>
        <a:bodyPr/>
        <a:lstStyle/>
        <a:p>
          <a:r>
            <a:rPr lang="zh-CN" altLang="en-US" sz="2800" dirty="0" smtClean="0"/>
            <a:t>目前商城线上系统，为了商品的多样性，给用户展示的商品的价格区间会比较大。</a:t>
          </a:r>
          <a:endParaRPr lang="zh-CN" altLang="en-US" sz="2800" dirty="0"/>
        </a:p>
      </dgm:t>
    </dgm:pt>
    <dgm:pt modelId="{9FDA3901-10F3-4672-9A5E-739305AF7492}" type="parTrans" cxnId="{1447D0AE-D545-4B27-86CD-27036B6FB4A8}">
      <dgm:prSet/>
      <dgm:spPr/>
      <dgm:t>
        <a:bodyPr/>
        <a:lstStyle/>
        <a:p>
          <a:endParaRPr lang="zh-CN" altLang="en-US"/>
        </a:p>
      </dgm:t>
    </dgm:pt>
    <dgm:pt modelId="{2B4F119B-3D79-4275-BA61-CB00D4D471F1}" type="sibTrans" cxnId="{1447D0AE-D545-4B27-86CD-27036B6FB4A8}">
      <dgm:prSet/>
      <dgm:spPr/>
      <dgm:t>
        <a:bodyPr/>
        <a:lstStyle/>
        <a:p>
          <a:endParaRPr lang="zh-CN" altLang="en-US"/>
        </a:p>
      </dgm:t>
    </dgm:pt>
    <dgm:pt modelId="{23C2C624-E11E-482D-BC5C-24DC3501C3B0}">
      <dgm:prSet phldrT="[文本]"/>
      <dgm:spPr/>
      <dgm:t>
        <a:bodyPr/>
        <a:lstStyle/>
        <a:p>
          <a:endParaRPr lang="zh-CN" altLang="en-US" sz="1500" dirty="0"/>
        </a:p>
      </dgm:t>
    </dgm:pt>
    <dgm:pt modelId="{58BAA87B-F8BE-4434-8BA8-77E9D786D450}" type="parTrans" cxnId="{E76D8855-B823-411D-A7E7-EF22F077FDE5}">
      <dgm:prSet/>
      <dgm:spPr/>
      <dgm:t>
        <a:bodyPr/>
        <a:lstStyle/>
        <a:p>
          <a:endParaRPr lang="zh-CN" altLang="en-US"/>
        </a:p>
      </dgm:t>
    </dgm:pt>
    <dgm:pt modelId="{DCB795C8-C108-4057-B577-CD481207DC98}" type="sibTrans" cxnId="{E76D8855-B823-411D-A7E7-EF22F077FDE5}">
      <dgm:prSet/>
      <dgm:spPr/>
      <dgm:t>
        <a:bodyPr/>
        <a:lstStyle/>
        <a:p>
          <a:endParaRPr lang="zh-CN" altLang="en-US"/>
        </a:p>
      </dgm:t>
    </dgm:pt>
    <dgm:pt modelId="{AAED505C-6989-462F-9D0A-B4ABB04B9F37}">
      <dgm:prSet phldrT="[文本]" custT="1"/>
      <dgm:spPr/>
      <dgm:t>
        <a:bodyPr/>
        <a:lstStyle/>
        <a:p>
          <a:r>
            <a:rPr lang="zh-CN" altLang="en-US" sz="2800" dirty="0" smtClean="0"/>
            <a:t>如果我们能够精准定位用户的价格偏好，可以降低用户的搜索时间。对无法精准定位的用户，用多样性的展示方案去捕捉他的价格偏好。</a:t>
          </a:r>
          <a:endParaRPr lang="zh-CN" altLang="en-US" sz="2800" dirty="0"/>
        </a:p>
      </dgm:t>
    </dgm:pt>
    <dgm:pt modelId="{DEE8D836-AD64-48E4-B908-83D614D411D8}" type="parTrans" cxnId="{8FEFF811-B9EC-4584-B254-483F1F231A23}">
      <dgm:prSet/>
      <dgm:spPr/>
      <dgm:t>
        <a:bodyPr/>
        <a:lstStyle/>
        <a:p>
          <a:endParaRPr lang="zh-CN" altLang="en-US"/>
        </a:p>
      </dgm:t>
    </dgm:pt>
    <dgm:pt modelId="{8DCF2633-04F7-49B2-9F2E-27F5F09D3AD3}" type="sibTrans" cxnId="{8FEFF811-B9EC-4584-B254-483F1F231A23}">
      <dgm:prSet/>
      <dgm:spPr/>
      <dgm:t>
        <a:bodyPr/>
        <a:lstStyle/>
        <a:p>
          <a:endParaRPr lang="zh-CN" altLang="en-US"/>
        </a:p>
      </dgm:t>
    </dgm:pt>
    <dgm:pt modelId="{DDA34C4F-7456-448A-BC96-1D4CB8EB4FF1}" type="pres">
      <dgm:prSet presAssocID="{D4FA02BE-A7CF-4801-AF49-E5FA270F71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CCAD0F6-3DF5-4762-9528-979E508E87F5}" type="pres">
      <dgm:prSet presAssocID="{F83EAD13-9718-454F-BD9F-3A389F70E04A}" presName="parentText" presStyleLbl="node1" presStyleIdx="0" presStyleCnt="1" custScaleY="24343" custLinFactY="-100000" custLinFactNeighborX="-25000" custLinFactNeighborY="-12363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48E94B-77E5-4B96-9A74-FB95815533EC}" type="pres">
      <dgm:prSet presAssocID="{F83EAD13-9718-454F-BD9F-3A389F70E04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6A5A2BD-3500-449F-B69F-42628A491930}" type="presOf" srcId="{AAED505C-6989-462F-9D0A-B4ABB04B9F37}" destId="{9948E94B-77E5-4B96-9A74-FB95815533EC}" srcOrd="0" destOrd="1" presId="urn:microsoft.com/office/officeart/2005/8/layout/vList2"/>
    <dgm:cxn modelId="{E76D8855-B823-411D-A7E7-EF22F077FDE5}" srcId="{F83EAD13-9718-454F-BD9F-3A389F70E04A}" destId="{23C2C624-E11E-482D-BC5C-24DC3501C3B0}" srcOrd="2" destOrd="0" parTransId="{58BAA87B-F8BE-4434-8BA8-77E9D786D450}" sibTransId="{DCB795C8-C108-4057-B577-CD481207DC98}"/>
    <dgm:cxn modelId="{AED7A941-F0DC-44A9-96FD-F2C17D279AB6}" type="presOf" srcId="{F83EAD13-9718-454F-BD9F-3A389F70E04A}" destId="{8CCAD0F6-3DF5-4762-9528-979E508E87F5}" srcOrd="0" destOrd="0" presId="urn:microsoft.com/office/officeart/2005/8/layout/vList2"/>
    <dgm:cxn modelId="{ECFC535B-D5BD-400A-A391-2B14106A0EEA}" type="presOf" srcId="{D4FA02BE-A7CF-4801-AF49-E5FA270F7129}" destId="{DDA34C4F-7456-448A-BC96-1D4CB8EB4FF1}" srcOrd="0" destOrd="0" presId="urn:microsoft.com/office/officeart/2005/8/layout/vList2"/>
    <dgm:cxn modelId="{BBBD39D3-BFEA-4231-AFBD-106CE5694BB3}" type="presOf" srcId="{D70A7456-7C15-4EE8-BCBF-E9CD4B5BC957}" destId="{9948E94B-77E5-4B96-9A74-FB95815533EC}" srcOrd="0" destOrd="0" presId="urn:microsoft.com/office/officeart/2005/8/layout/vList2"/>
    <dgm:cxn modelId="{A42D934E-8303-4FBE-A8F8-984105B92C08}" type="presOf" srcId="{23C2C624-E11E-482D-BC5C-24DC3501C3B0}" destId="{9948E94B-77E5-4B96-9A74-FB95815533EC}" srcOrd="0" destOrd="2" presId="urn:microsoft.com/office/officeart/2005/8/layout/vList2"/>
    <dgm:cxn modelId="{B7A247CF-3B47-4DD0-ACD1-B08311FE7F9E}" srcId="{D4FA02BE-A7CF-4801-AF49-E5FA270F7129}" destId="{F83EAD13-9718-454F-BD9F-3A389F70E04A}" srcOrd="0" destOrd="0" parTransId="{8A3E5387-5BF5-4B25-944A-0A4E0E05FDE2}" sibTransId="{0ECFAFD7-4E4B-4B92-A6A3-235D30E821FD}"/>
    <dgm:cxn modelId="{8FEFF811-B9EC-4584-B254-483F1F231A23}" srcId="{F83EAD13-9718-454F-BD9F-3A389F70E04A}" destId="{AAED505C-6989-462F-9D0A-B4ABB04B9F37}" srcOrd="1" destOrd="0" parTransId="{DEE8D836-AD64-48E4-B908-83D614D411D8}" sibTransId="{8DCF2633-04F7-49B2-9F2E-27F5F09D3AD3}"/>
    <dgm:cxn modelId="{1447D0AE-D545-4B27-86CD-27036B6FB4A8}" srcId="{F83EAD13-9718-454F-BD9F-3A389F70E04A}" destId="{D70A7456-7C15-4EE8-BCBF-E9CD4B5BC957}" srcOrd="0" destOrd="0" parTransId="{9FDA3901-10F3-4672-9A5E-739305AF7492}" sibTransId="{2B4F119B-3D79-4275-BA61-CB00D4D471F1}"/>
    <dgm:cxn modelId="{C0872788-D81B-4FE1-B34B-0B13D0DE83F3}" type="presParOf" srcId="{DDA34C4F-7456-448A-BC96-1D4CB8EB4FF1}" destId="{8CCAD0F6-3DF5-4762-9528-979E508E87F5}" srcOrd="0" destOrd="0" presId="urn:microsoft.com/office/officeart/2005/8/layout/vList2"/>
    <dgm:cxn modelId="{C9089180-0F0C-4818-ABA4-A65BD811FA4A}" type="presParOf" srcId="{DDA34C4F-7456-448A-BC96-1D4CB8EB4FF1}" destId="{9948E94B-77E5-4B96-9A74-FB95815533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FA02BE-A7CF-4801-AF49-E5FA270F7129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83EAD13-9718-454F-BD9F-3A389F70E04A}">
      <dgm:prSet phldrT="[文本]"/>
      <dgm:spPr/>
      <dgm:t>
        <a:bodyPr/>
        <a:lstStyle/>
        <a:p>
          <a:r>
            <a:rPr lang="en-US" altLang="zh-CN" dirty="0" smtClean="0"/>
            <a:t>2</a:t>
          </a:r>
          <a:r>
            <a:rPr lang="zh-CN" altLang="en-US" dirty="0" smtClean="0"/>
            <a:t>、通过模型的可解释性，能够分析出用户的行为模式，更加理解用户。</a:t>
          </a:r>
        </a:p>
      </dgm:t>
    </dgm:pt>
    <dgm:pt modelId="{8A3E5387-5BF5-4B25-944A-0A4E0E05FDE2}" type="parTrans" cxnId="{B7A247CF-3B47-4DD0-ACD1-B08311FE7F9E}">
      <dgm:prSet/>
      <dgm:spPr/>
      <dgm:t>
        <a:bodyPr/>
        <a:lstStyle/>
        <a:p>
          <a:endParaRPr lang="zh-CN" altLang="en-US"/>
        </a:p>
      </dgm:t>
    </dgm:pt>
    <dgm:pt modelId="{0ECFAFD7-4E4B-4B92-A6A3-235D30E821FD}" type="sibTrans" cxnId="{B7A247CF-3B47-4DD0-ACD1-B08311FE7F9E}">
      <dgm:prSet/>
      <dgm:spPr/>
      <dgm:t>
        <a:bodyPr/>
        <a:lstStyle/>
        <a:p>
          <a:endParaRPr lang="zh-CN" altLang="en-US"/>
        </a:p>
      </dgm:t>
    </dgm:pt>
    <dgm:pt modelId="{D70A7456-7C15-4EE8-BCBF-E9CD4B5BC957}">
      <dgm:prSet phldrT="[文本]" custT="1"/>
      <dgm:spPr/>
      <dgm:t>
        <a:bodyPr/>
        <a:lstStyle/>
        <a:p>
          <a:r>
            <a:rPr lang="zh-CN" altLang="en-US" sz="2400" dirty="0" smtClean="0"/>
            <a:t>此前分析过在一次</a:t>
          </a:r>
          <a:r>
            <a:rPr lang="en-US" altLang="zh-CN" sz="2400" dirty="0" smtClean="0"/>
            <a:t>session</a:t>
          </a:r>
          <a:r>
            <a:rPr lang="zh-CN" altLang="en-US" sz="2400" dirty="0" smtClean="0"/>
            <a:t>中，用户下单的商品价格与其点击过的商品价格的关系，用分位数</a:t>
          </a:r>
          <a:r>
            <a:rPr lang="en-US" altLang="zh-CN" sz="2400" dirty="0" err="1" smtClean="0"/>
            <a:t>quat</a:t>
          </a:r>
          <a:r>
            <a:rPr lang="zh-CN" altLang="en-US" sz="2400" dirty="0" smtClean="0"/>
            <a:t>来表示这种关系。</a:t>
          </a:r>
          <a:endParaRPr lang="zh-CN" altLang="en-US" sz="2400" dirty="0"/>
        </a:p>
      </dgm:t>
    </dgm:pt>
    <dgm:pt modelId="{9FDA3901-10F3-4672-9A5E-739305AF7492}" type="parTrans" cxnId="{1447D0AE-D545-4B27-86CD-27036B6FB4A8}">
      <dgm:prSet/>
      <dgm:spPr/>
      <dgm:t>
        <a:bodyPr/>
        <a:lstStyle/>
        <a:p>
          <a:endParaRPr lang="zh-CN" altLang="en-US"/>
        </a:p>
      </dgm:t>
    </dgm:pt>
    <dgm:pt modelId="{2B4F119B-3D79-4275-BA61-CB00D4D471F1}" type="sibTrans" cxnId="{1447D0AE-D545-4B27-86CD-27036B6FB4A8}">
      <dgm:prSet/>
      <dgm:spPr/>
      <dgm:t>
        <a:bodyPr/>
        <a:lstStyle/>
        <a:p>
          <a:endParaRPr lang="zh-CN" altLang="en-US"/>
        </a:p>
      </dgm:t>
    </dgm:pt>
    <dgm:pt modelId="{23C2C624-E11E-482D-BC5C-24DC3501C3B0}">
      <dgm:prSet phldrT="[文本]"/>
      <dgm:spPr/>
      <dgm:t>
        <a:bodyPr/>
        <a:lstStyle/>
        <a:p>
          <a:endParaRPr lang="zh-CN" altLang="en-US" sz="1500" dirty="0"/>
        </a:p>
      </dgm:t>
    </dgm:pt>
    <dgm:pt modelId="{58BAA87B-F8BE-4434-8BA8-77E9D786D450}" type="parTrans" cxnId="{E76D8855-B823-411D-A7E7-EF22F077FDE5}">
      <dgm:prSet/>
      <dgm:spPr/>
      <dgm:t>
        <a:bodyPr/>
        <a:lstStyle/>
        <a:p>
          <a:endParaRPr lang="zh-CN" altLang="en-US"/>
        </a:p>
      </dgm:t>
    </dgm:pt>
    <dgm:pt modelId="{DCB795C8-C108-4057-B577-CD481207DC98}" type="sibTrans" cxnId="{E76D8855-B823-411D-A7E7-EF22F077FDE5}">
      <dgm:prSet/>
      <dgm:spPr/>
      <dgm:t>
        <a:bodyPr/>
        <a:lstStyle/>
        <a:p>
          <a:endParaRPr lang="zh-CN" altLang="en-US"/>
        </a:p>
      </dgm:t>
    </dgm:pt>
    <dgm:pt modelId="{F828E0F8-7699-49BD-B082-6319E10F03FC}">
      <dgm:prSet phldrT="[文本]" custT="1"/>
      <dgm:spPr/>
      <dgm:t>
        <a:bodyPr/>
        <a:lstStyle/>
        <a:p>
          <a:r>
            <a:rPr lang="en-US" altLang="zh-CN" sz="2400" dirty="0" err="1" smtClean="0"/>
            <a:t>quat</a:t>
          </a:r>
          <a:r>
            <a:rPr lang="en-US" altLang="zh-CN" sz="2400" dirty="0" smtClean="0"/>
            <a:t> = 0</a:t>
          </a:r>
          <a:r>
            <a:rPr lang="zh-CN" altLang="en-US" sz="2400" dirty="0" smtClean="0"/>
            <a:t>表示用户最后买的是点击过的最便宜的商品</a:t>
          </a:r>
          <a:endParaRPr lang="zh-CN" altLang="en-US" sz="2400" dirty="0"/>
        </a:p>
      </dgm:t>
    </dgm:pt>
    <dgm:pt modelId="{35835D74-F34D-47C5-8083-6ABF2316D30C}" type="parTrans" cxnId="{4E25F954-34BA-42A8-8116-338D92858814}">
      <dgm:prSet/>
      <dgm:spPr/>
      <dgm:t>
        <a:bodyPr/>
        <a:lstStyle/>
        <a:p>
          <a:endParaRPr lang="zh-CN" altLang="en-US"/>
        </a:p>
      </dgm:t>
    </dgm:pt>
    <dgm:pt modelId="{10D20E53-D4FE-4429-9460-96B0738ACDFF}" type="sibTrans" cxnId="{4E25F954-34BA-42A8-8116-338D92858814}">
      <dgm:prSet/>
      <dgm:spPr/>
      <dgm:t>
        <a:bodyPr/>
        <a:lstStyle/>
        <a:p>
          <a:endParaRPr lang="zh-CN" altLang="en-US"/>
        </a:p>
      </dgm:t>
    </dgm:pt>
    <dgm:pt modelId="{E0357725-A87A-461A-B9DF-16F15C2B3D2F}">
      <dgm:prSet phldrT="[文本]" custT="1"/>
      <dgm:spPr/>
      <dgm:t>
        <a:bodyPr/>
        <a:lstStyle/>
        <a:p>
          <a:r>
            <a:rPr lang="en-US" altLang="zh-CN" sz="2400" dirty="0" err="1" smtClean="0"/>
            <a:t>quat</a:t>
          </a:r>
          <a:r>
            <a:rPr lang="en-US" altLang="zh-CN" sz="2400" dirty="0" smtClean="0"/>
            <a:t> = 1</a:t>
          </a:r>
          <a:r>
            <a:rPr lang="zh-CN" altLang="en-US" sz="2400" dirty="0" smtClean="0"/>
            <a:t>表示用户最后买的是点击过的最贵的商品</a:t>
          </a:r>
          <a:endParaRPr lang="zh-CN" altLang="en-US" sz="2400" dirty="0"/>
        </a:p>
      </dgm:t>
    </dgm:pt>
    <dgm:pt modelId="{834DC16E-BCAC-4CCA-BD2D-74C12DD93448}" type="parTrans" cxnId="{043118C5-6BAB-47A9-80D2-94DEEA0BACF7}">
      <dgm:prSet/>
      <dgm:spPr/>
      <dgm:t>
        <a:bodyPr/>
        <a:lstStyle/>
        <a:p>
          <a:endParaRPr lang="zh-CN" altLang="en-US"/>
        </a:p>
      </dgm:t>
    </dgm:pt>
    <dgm:pt modelId="{E326169D-C607-464C-AAA9-1072F905FAFA}" type="sibTrans" cxnId="{043118C5-6BAB-47A9-80D2-94DEEA0BACF7}">
      <dgm:prSet/>
      <dgm:spPr/>
      <dgm:t>
        <a:bodyPr/>
        <a:lstStyle/>
        <a:p>
          <a:endParaRPr lang="zh-CN" altLang="en-US"/>
        </a:p>
      </dgm:t>
    </dgm:pt>
    <dgm:pt modelId="{2B4FED38-9934-4980-893E-08C4E0C1457F}">
      <dgm:prSet phldrT="[文本]" custT="1"/>
      <dgm:spPr/>
      <dgm:t>
        <a:bodyPr/>
        <a:lstStyle/>
        <a:p>
          <a:endParaRPr lang="zh-CN" altLang="en-US" sz="2800" dirty="0"/>
        </a:p>
      </dgm:t>
    </dgm:pt>
    <dgm:pt modelId="{7BCBE74A-4A38-4ED6-8A78-5B3F10F595E3}" type="parTrans" cxnId="{BD13903E-73B1-4BBC-A1B4-8F689F6EE958}">
      <dgm:prSet/>
      <dgm:spPr/>
      <dgm:t>
        <a:bodyPr/>
        <a:lstStyle/>
        <a:p>
          <a:endParaRPr lang="zh-CN" altLang="en-US"/>
        </a:p>
      </dgm:t>
    </dgm:pt>
    <dgm:pt modelId="{B8A88890-6EB0-48E5-9FBF-7E992EF8AC7D}" type="sibTrans" cxnId="{BD13903E-73B1-4BBC-A1B4-8F689F6EE958}">
      <dgm:prSet/>
      <dgm:spPr/>
      <dgm:t>
        <a:bodyPr/>
        <a:lstStyle/>
        <a:p>
          <a:endParaRPr lang="zh-CN" altLang="en-US"/>
        </a:p>
      </dgm:t>
    </dgm:pt>
    <dgm:pt modelId="{64D60F4F-7941-4431-9DF0-A58A378DDCC9}">
      <dgm:prSet phldrT="[文本]" custT="1"/>
      <dgm:spPr/>
      <dgm:t>
        <a:bodyPr/>
        <a:lstStyle/>
        <a:p>
          <a:r>
            <a:rPr lang="zh-CN" altLang="en-US" sz="2400" dirty="0" smtClean="0"/>
            <a:t>我们对</a:t>
          </a:r>
          <a:r>
            <a:rPr lang="zh-CN" altLang="en-US" sz="2400" b="0" i="0" dirty="0" smtClean="0"/>
            <a:t>包含</a:t>
          </a:r>
          <a:r>
            <a:rPr lang="en-US" altLang="zh-CN" sz="2400" b="0" i="0" dirty="0" smtClean="0"/>
            <a:t>10</a:t>
          </a:r>
          <a:r>
            <a:rPr lang="zh-CN" altLang="en-US" sz="2400" b="0" i="0" dirty="0" smtClean="0"/>
            <a:t>次以上点击及有下单以上行为大量</a:t>
          </a:r>
          <a:r>
            <a:rPr lang="en-US" altLang="zh-CN" sz="2400" b="0" i="0" dirty="0" smtClean="0"/>
            <a:t>session</a:t>
          </a:r>
          <a:r>
            <a:rPr lang="zh-CN" altLang="en-US" sz="2400" b="0" i="0" dirty="0" smtClean="0"/>
            <a:t>做了统计，如图。</a:t>
          </a:r>
          <a:endParaRPr lang="zh-CN" altLang="en-US" sz="2400" dirty="0"/>
        </a:p>
      </dgm:t>
    </dgm:pt>
    <dgm:pt modelId="{2B020E4E-4B2E-4B42-B705-2CEB81CF5253}" type="parTrans" cxnId="{A8582433-3E2A-4924-9C7C-963BD3822C68}">
      <dgm:prSet/>
      <dgm:spPr/>
      <dgm:t>
        <a:bodyPr/>
        <a:lstStyle/>
        <a:p>
          <a:endParaRPr lang="zh-CN" altLang="en-US"/>
        </a:p>
      </dgm:t>
    </dgm:pt>
    <dgm:pt modelId="{E97BCCA7-026A-4482-A251-D76DF4715D54}" type="sibTrans" cxnId="{A8582433-3E2A-4924-9C7C-963BD3822C68}">
      <dgm:prSet/>
      <dgm:spPr/>
      <dgm:t>
        <a:bodyPr/>
        <a:lstStyle/>
        <a:p>
          <a:endParaRPr lang="zh-CN" altLang="en-US"/>
        </a:p>
      </dgm:t>
    </dgm:pt>
    <dgm:pt modelId="{DDA34C4F-7456-448A-BC96-1D4CB8EB4FF1}" type="pres">
      <dgm:prSet presAssocID="{D4FA02BE-A7CF-4801-AF49-E5FA270F71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CCAD0F6-3DF5-4762-9528-979E508E87F5}" type="pres">
      <dgm:prSet presAssocID="{F83EAD13-9718-454F-BD9F-3A389F70E04A}" presName="parentText" presStyleLbl="node1" presStyleIdx="0" presStyleCnt="1" custScaleY="24343" custLinFactY="-100000" custLinFactNeighborX="-25000" custLinFactNeighborY="-12363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48E94B-77E5-4B96-9A74-FB95815533EC}" type="pres">
      <dgm:prSet presAssocID="{F83EAD13-9718-454F-BD9F-3A389F70E04A}" presName="childText" presStyleLbl="revTx" presStyleIdx="0" presStyleCnt="1" custLinFactNeighborX="-18547" custLinFactNeighborY="-247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7E141B-A8D0-403D-8F01-70A38BE9ED2C}" type="presOf" srcId="{2B4FED38-9934-4980-893E-08C4E0C1457F}" destId="{9948E94B-77E5-4B96-9A74-FB95815533EC}" srcOrd="0" destOrd="4" presId="urn:microsoft.com/office/officeart/2005/8/layout/vList2"/>
    <dgm:cxn modelId="{BD13903E-73B1-4BBC-A1B4-8F689F6EE958}" srcId="{F83EAD13-9718-454F-BD9F-3A389F70E04A}" destId="{2B4FED38-9934-4980-893E-08C4E0C1457F}" srcOrd="4" destOrd="0" parTransId="{7BCBE74A-4A38-4ED6-8A78-5B3F10F595E3}" sibTransId="{B8A88890-6EB0-48E5-9FBF-7E992EF8AC7D}"/>
    <dgm:cxn modelId="{C47CCA6E-4450-44B3-9D65-C20003CD8041}" type="presOf" srcId="{F828E0F8-7699-49BD-B082-6319E10F03FC}" destId="{9948E94B-77E5-4B96-9A74-FB95815533EC}" srcOrd="0" destOrd="1" presId="urn:microsoft.com/office/officeart/2005/8/layout/vList2"/>
    <dgm:cxn modelId="{5D48A0D8-3A7B-4626-82F7-82F9DC6231D0}" type="presOf" srcId="{E0357725-A87A-461A-B9DF-16F15C2B3D2F}" destId="{9948E94B-77E5-4B96-9A74-FB95815533EC}" srcOrd="0" destOrd="2" presId="urn:microsoft.com/office/officeart/2005/8/layout/vList2"/>
    <dgm:cxn modelId="{1447D0AE-D545-4B27-86CD-27036B6FB4A8}" srcId="{F83EAD13-9718-454F-BD9F-3A389F70E04A}" destId="{D70A7456-7C15-4EE8-BCBF-E9CD4B5BC957}" srcOrd="0" destOrd="0" parTransId="{9FDA3901-10F3-4672-9A5E-739305AF7492}" sibTransId="{2B4F119B-3D79-4275-BA61-CB00D4D471F1}"/>
    <dgm:cxn modelId="{A42D934E-8303-4FBE-A8F8-984105B92C08}" type="presOf" srcId="{23C2C624-E11E-482D-BC5C-24DC3501C3B0}" destId="{9948E94B-77E5-4B96-9A74-FB95815533EC}" srcOrd="0" destOrd="5" presId="urn:microsoft.com/office/officeart/2005/8/layout/vList2"/>
    <dgm:cxn modelId="{A8582433-3E2A-4924-9C7C-963BD3822C68}" srcId="{F83EAD13-9718-454F-BD9F-3A389F70E04A}" destId="{64D60F4F-7941-4431-9DF0-A58A378DDCC9}" srcOrd="3" destOrd="0" parTransId="{2B020E4E-4B2E-4B42-B705-2CEB81CF5253}" sibTransId="{E97BCCA7-026A-4482-A251-D76DF4715D54}"/>
    <dgm:cxn modelId="{BBBD39D3-BFEA-4231-AFBD-106CE5694BB3}" type="presOf" srcId="{D70A7456-7C15-4EE8-BCBF-E9CD4B5BC957}" destId="{9948E94B-77E5-4B96-9A74-FB95815533EC}" srcOrd="0" destOrd="0" presId="urn:microsoft.com/office/officeart/2005/8/layout/vList2"/>
    <dgm:cxn modelId="{AED7A941-F0DC-44A9-96FD-F2C17D279AB6}" type="presOf" srcId="{F83EAD13-9718-454F-BD9F-3A389F70E04A}" destId="{8CCAD0F6-3DF5-4762-9528-979E508E87F5}" srcOrd="0" destOrd="0" presId="urn:microsoft.com/office/officeart/2005/8/layout/vList2"/>
    <dgm:cxn modelId="{4E25F954-34BA-42A8-8116-338D92858814}" srcId="{F83EAD13-9718-454F-BD9F-3A389F70E04A}" destId="{F828E0F8-7699-49BD-B082-6319E10F03FC}" srcOrd="1" destOrd="0" parTransId="{35835D74-F34D-47C5-8083-6ABF2316D30C}" sibTransId="{10D20E53-D4FE-4429-9460-96B0738ACDFF}"/>
    <dgm:cxn modelId="{538BCD38-5607-433A-B923-FEFD09E3C629}" type="presOf" srcId="{64D60F4F-7941-4431-9DF0-A58A378DDCC9}" destId="{9948E94B-77E5-4B96-9A74-FB95815533EC}" srcOrd="0" destOrd="3" presId="urn:microsoft.com/office/officeart/2005/8/layout/vList2"/>
    <dgm:cxn modelId="{043118C5-6BAB-47A9-80D2-94DEEA0BACF7}" srcId="{F83EAD13-9718-454F-BD9F-3A389F70E04A}" destId="{E0357725-A87A-461A-B9DF-16F15C2B3D2F}" srcOrd="2" destOrd="0" parTransId="{834DC16E-BCAC-4CCA-BD2D-74C12DD93448}" sibTransId="{E326169D-C607-464C-AAA9-1072F905FAFA}"/>
    <dgm:cxn modelId="{E76D8855-B823-411D-A7E7-EF22F077FDE5}" srcId="{F83EAD13-9718-454F-BD9F-3A389F70E04A}" destId="{23C2C624-E11E-482D-BC5C-24DC3501C3B0}" srcOrd="5" destOrd="0" parTransId="{58BAA87B-F8BE-4434-8BA8-77E9D786D450}" sibTransId="{DCB795C8-C108-4057-B577-CD481207DC98}"/>
    <dgm:cxn modelId="{B7A247CF-3B47-4DD0-ACD1-B08311FE7F9E}" srcId="{D4FA02BE-A7CF-4801-AF49-E5FA270F7129}" destId="{F83EAD13-9718-454F-BD9F-3A389F70E04A}" srcOrd="0" destOrd="0" parTransId="{8A3E5387-5BF5-4B25-944A-0A4E0E05FDE2}" sibTransId="{0ECFAFD7-4E4B-4B92-A6A3-235D30E821FD}"/>
    <dgm:cxn modelId="{ECFC535B-D5BD-400A-A391-2B14106A0EEA}" type="presOf" srcId="{D4FA02BE-A7CF-4801-AF49-E5FA270F7129}" destId="{DDA34C4F-7456-448A-BC96-1D4CB8EB4FF1}" srcOrd="0" destOrd="0" presId="urn:microsoft.com/office/officeart/2005/8/layout/vList2"/>
    <dgm:cxn modelId="{C0872788-D81B-4FE1-B34B-0B13D0DE83F3}" type="presParOf" srcId="{DDA34C4F-7456-448A-BC96-1D4CB8EB4FF1}" destId="{8CCAD0F6-3DF5-4762-9528-979E508E87F5}" srcOrd="0" destOrd="0" presId="urn:microsoft.com/office/officeart/2005/8/layout/vList2"/>
    <dgm:cxn modelId="{C9089180-0F0C-4818-ABA4-A65BD811FA4A}" type="presParOf" srcId="{DDA34C4F-7456-448A-BC96-1D4CB8EB4FF1}" destId="{9948E94B-77E5-4B96-9A74-FB95815533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0C8E32-068B-47B0-935E-3B13F1DDB1FB}" type="doc">
      <dgm:prSet loTypeId="urn:microsoft.com/office/officeart/2005/8/layout/hierarchy4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D134CD7B-762E-469C-B9BB-C75EB82B43EA}">
      <dgm:prSet phldrT="[文本]" custT="1"/>
      <dgm:spPr>
        <a:solidFill>
          <a:schemeClr val="bg2"/>
        </a:solidFill>
      </dgm:spPr>
      <dgm:t>
        <a:bodyPr/>
        <a:lstStyle/>
        <a:p>
          <a:r>
            <a:rPr lang="en-US" sz="5400" b="0" i="0" dirty="0" smtClean="0"/>
            <a:t>interpretable budget model </a:t>
          </a:r>
          <a:endParaRPr lang="zh-CN" altLang="en-US" sz="5400" dirty="0"/>
        </a:p>
      </dgm:t>
    </dgm:pt>
    <dgm:pt modelId="{046BC944-0A8E-4637-884D-448449E02EF9}" type="parTrans" cxnId="{ABFAD3C3-D22F-4CCC-93C1-74954AAEE915}">
      <dgm:prSet/>
      <dgm:spPr/>
      <dgm:t>
        <a:bodyPr/>
        <a:lstStyle/>
        <a:p>
          <a:endParaRPr lang="zh-CN" altLang="en-US"/>
        </a:p>
      </dgm:t>
    </dgm:pt>
    <dgm:pt modelId="{9B88ACCE-717E-4865-A966-E7705742FF36}" type="sibTrans" cxnId="{ABFAD3C3-D22F-4CCC-93C1-74954AAEE915}">
      <dgm:prSet/>
      <dgm:spPr/>
      <dgm:t>
        <a:bodyPr/>
        <a:lstStyle/>
        <a:p>
          <a:endParaRPr lang="zh-CN" altLang="en-US"/>
        </a:p>
      </dgm:t>
    </dgm:pt>
    <dgm:pt modelId="{5A4056DE-04B6-4E3D-BEA6-D087F00A3545}">
      <dgm:prSet phldrT="[文本]"/>
      <dgm:spPr/>
      <dgm:t>
        <a:bodyPr/>
        <a:lstStyle/>
        <a:p>
          <a:r>
            <a:rPr lang="en-US" b="0" i="0" dirty="0" smtClean="0"/>
            <a:t>detect different user segments</a:t>
          </a:r>
          <a:endParaRPr lang="zh-CN" altLang="en-US" dirty="0"/>
        </a:p>
      </dgm:t>
    </dgm:pt>
    <dgm:pt modelId="{99BD1F03-20CC-461C-9676-CC624ECD7B57}" type="parTrans" cxnId="{2EF767FA-6680-4E2A-BE58-6E8C9FC6CAAC}">
      <dgm:prSet/>
      <dgm:spPr/>
      <dgm:t>
        <a:bodyPr/>
        <a:lstStyle/>
        <a:p>
          <a:endParaRPr lang="zh-CN" altLang="en-US"/>
        </a:p>
      </dgm:t>
    </dgm:pt>
    <dgm:pt modelId="{771D35FF-6516-4FC5-8401-A62F5BBC75C4}" type="sibTrans" cxnId="{2EF767FA-6680-4E2A-BE58-6E8C9FC6CAAC}">
      <dgm:prSet/>
      <dgm:spPr/>
      <dgm:t>
        <a:bodyPr/>
        <a:lstStyle/>
        <a:p>
          <a:endParaRPr lang="zh-CN" altLang="en-US"/>
        </a:p>
      </dgm:t>
    </dgm:pt>
    <dgm:pt modelId="{2B11B895-78C0-460C-9961-DA831FAABC5E}">
      <dgm:prSet phldrT="[文本]"/>
      <dgm:spPr/>
      <dgm:t>
        <a:bodyPr/>
        <a:lstStyle/>
        <a:p>
          <a:r>
            <a:rPr lang="en-US" altLang="zh-CN" b="0" i="0" dirty="0" smtClean="0"/>
            <a:t>model of segment-specific purchase profiles</a:t>
          </a:r>
          <a:endParaRPr lang="zh-CN" altLang="en-US" b="0" i="0" dirty="0"/>
        </a:p>
      </dgm:t>
    </dgm:pt>
    <dgm:pt modelId="{CA134885-E9BF-479D-8E2F-7A905B3B3B53}" type="parTrans" cxnId="{4593C96D-397C-4E4D-BD8F-E3070CE8C09A}">
      <dgm:prSet/>
      <dgm:spPr/>
      <dgm:t>
        <a:bodyPr/>
        <a:lstStyle/>
        <a:p>
          <a:endParaRPr lang="zh-CN" altLang="en-US"/>
        </a:p>
      </dgm:t>
    </dgm:pt>
    <dgm:pt modelId="{90CFD7E9-C29D-434C-9621-AFC3B4C7CCD4}" type="sibTrans" cxnId="{4593C96D-397C-4E4D-BD8F-E3070CE8C09A}">
      <dgm:prSet/>
      <dgm:spPr/>
      <dgm:t>
        <a:bodyPr/>
        <a:lstStyle/>
        <a:p>
          <a:endParaRPr lang="zh-CN" altLang="en-US"/>
        </a:p>
      </dgm:t>
    </dgm:pt>
    <dgm:pt modelId="{8BF7060B-5304-444A-9F10-D92BEBD58879}" type="pres">
      <dgm:prSet presAssocID="{FB0C8E32-068B-47B0-935E-3B13F1DDB1F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735116A-D139-4B8C-B603-96771D156D56}" type="pres">
      <dgm:prSet presAssocID="{D134CD7B-762E-469C-B9BB-C75EB82B43EA}" presName="vertOne" presStyleCnt="0"/>
      <dgm:spPr/>
    </dgm:pt>
    <dgm:pt modelId="{9E7BDD79-FEE7-41BC-9EE7-60F6FC2A11D6}" type="pres">
      <dgm:prSet presAssocID="{D134CD7B-762E-469C-B9BB-C75EB82B43E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17C6AB-385A-4F96-8E7E-AE49220D7975}" type="pres">
      <dgm:prSet presAssocID="{D134CD7B-762E-469C-B9BB-C75EB82B43EA}" presName="parTransOne" presStyleCnt="0"/>
      <dgm:spPr/>
    </dgm:pt>
    <dgm:pt modelId="{386FAE68-E3E8-448D-B6A0-361293BB641E}" type="pres">
      <dgm:prSet presAssocID="{D134CD7B-762E-469C-B9BB-C75EB82B43EA}" presName="horzOne" presStyleCnt="0"/>
      <dgm:spPr/>
    </dgm:pt>
    <dgm:pt modelId="{1DDF983E-9AC1-4FFE-AF2B-CBF55EAD01A3}" type="pres">
      <dgm:prSet presAssocID="{5A4056DE-04B6-4E3D-BEA6-D087F00A3545}" presName="vertTwo" presStyleCnt="0"/>
      <dgm:spPr/>
    </dgm:pt>
    <dgm:pt modelId="{25A5B38E-CDE0-4DC0-8179-851372F915D0}" type="pres">
      <dgm:prSet presAssocID="{5A4056DE-04B6-4E3D-BEA6-D087F00A3545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F04E12-BCF0-454E-87F1-F6552E661543}" type="pres">
      <dgm:prSet presAssocID="{5A4056DE-04B6-4E3D-BEA6-D087F00A3545}" presName="horzTwo" presStyleCnt="0"/>
      <dgm:spPr/>
    </dgm:pt>
    <dgm:pt modelId="{4203CD28-0A78-442C-B0DA-183E7DD4E475}" type="pres">
      <dgm:prSet presAssocID="{771D35FF-6516-4FC5-8401-A62F5BBC75C4}" presName="sibSpaceTwo" presStyleCnt="0"/>
      <dgm:spPr/>
    </dgm:pt>
    <dgm:pt modelId="{C53790E7-571D-4A36-9D0E-E1F59C3054EB}" type="pres">
      <dgm:prSet presAssocID="{2B11B895-78C0-460C-9961-DA831FAABC5E}" presName="vertTwo" presStyleCnt="0"/>
      <dgm:spPr/>
    </dgm:pt>
    <dgm:pt modelId="{F89C589E-61B4-4FBF-9E6E-A45278C5AA31}" type="pres">
      <dgm:prSet presAssocID="{2B11B895-78C0-460C-9961-DA831FAABC5E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E32A9B-AADC-4C3E-815B-D42197501134}" type="pres">
      <dgm:prSet presAssocID="{2B11B895-78C0-460C-9961-DA831FAABC5E}" presName="horzTwo" presStyleCnt="0"/>
      <dgm:spPr/>
    </dgm:pt>
  </dgm:ptLst>
  <dgm:cxnLst>
    <dgm:cxn modelId="{08F7C56F-70E9-4190-BBB5-D5B1E10A0CF8}" type="presOf" srcId="{D134CD7B-762E-469C-B9BB-C75EB82B43EA}" destId="{9E7BDD79-FEE7-41BC-9EE7-60F6FC2A11D6}" srcOrd="0" destOrd="0" presId="urn:microsoft.com/office/officeart/2005/8/layout/hierarchy4"/>
    <dgm:cxn modelId="{0CE4E7B8-DE2F-49EF-9F5B-02E7481EF9CE}" type="presOf" srcId="{5A4056DE-04B6-4E3D-BEA6-D087F00A3545}" destId="{25A5B38E-CDE0-4DC0-8179-851372F915D0}" srcOrd="0" destOrd="0" presId="urn:microsoft.com/office/officeart/2005/8/layout/hierarchy4"/>
    <dgm:cxn modelId="{41F499DD-2506-45D1-9902-A078DE423884}" type="presOf" srcId="{FB0C8E32-068B-47B0-935E-3B13F1DDB1FB}" destId="{8BF7060B-5304-444A-9F10-D92BEBD58879}" srcOrd="0" destOrd="0" presId="urn:microsoft.com/office/officeart/2005/8/layout/hierarchy4"/>
    <dgm:cxn modelId="{4593C96D-397C-4E4D-BD8F-E3070CE8C09A}" srcId="{D134CD7B-762E-469C-B9BB-C75EB82B43EA}" destId="{2B11B895-78C0-460C-9961-DA831FAABC5E}" srcOrd="1" destOrd="0" parTransId="{CA134885-E9BF-479D-8E2F-7A905B3B3B53}" sibTransId="{90CFD7E9-C29D-434C-9621-AFC3B4C7CCD4}"/>
    <dgm:cxn modelId="{2EF767FA-6680-4E2A-BE58-6E8C9FC6CAAC}" srcId="{D134CD7B-762E-469C-B9BB-C75EB82B43EA}" destId="{5A4056DE-04B6-4E3D-BEA6-D087F00A3545}" srcOrd="0" destOrd="0" parTransId="{99BD1F03-20CC-461C-9676-CC624ECD7B57}" sibTransId="{771D35FF-6516-4FC5-8401-A62F5BBC75C4}"/>
    <dgm:cxn modelId="{ABFAD3C3-D22F-4CCC-93C1-74954AAEE915}" srcId="{FB0C8E32-068B-47B0-935E-3B13F1DDB1FB}" destId="{D134CD7B-762E-469C-B9BB-C75EB82B43EA}" srcOrd="0" destOrd="0" parTransId="{046BC944-0A8E-4637-884D-448449E02EF9}" sibTransId="{9B88ACCE-717E-4865-A966-E7705742FF36}"/>
    <dgm:cxn modelId="{9E676460-0C38-461F-ABB7-BE2796FC9AF7}" type="presOf" srcId="{2B11B895-78C0-460C-9961-DA831FAABC5E}" destId="{F89C589E-61B4-4FBF-9E6E-A45278C5AA31}" srcOrd="0" destOrd="0" presId="urn:microsoft.com/office/officeart/2005/8/layout/hierarchy4"/>
    <dgm:cxn modelId="{81F75E70-8A62-4E04-971C-DA70BD8D06B2}" type="presParOf" srcId="{8BF7060B-5304-444A-9F10-D92BEBD58879}" destId="{6735116A-D139-4B8C-B603-96771D156D56}" srcOrd="0" destOrd="0" presId="urn:microsoft.com/office/officeart/2005/8/layout/hierarchy4"/>
    <dgm:cxn modelId="{EE708F4D-8611-4441-821F-D06567ED707F}" type="presParOf" srcId="{6735116A-D139-4B8C-B603-96771D156D56}" destId="{9E7BDD79-FEE7-41BC-9EE7-60F6FC2A11D6}" srcOrd="0" destOrd="0" presId="urn:microsoft.com/office/officeart/2005/8/layout/hierarchy4"/>
    <dgm:cxn modelId="{FD63BA42-A8DF-40E8-AF4F-AB14E018E3BF}" type="presParOf" srcId="{6735116A-D139-4B8C-B603-96771D156D56}" destId="{B817C6AB-385A-4F96-8E7E-AE49220D7975}" srcOrd="1" destOrd="0" presId="urn:microsoft.com/office/officeart/2005/8/layout/hierarchy4"/>
    <dgm:cxn modelId="{24BF7FA8-99D2-4258-9279-6E587CF5495A}" type="presParOf" srcId="{6735116A-D139-4B8C-B603-96771D156D56}" destId="{386FAE68-E3E8-448D-B6A0-361293BB641E}" srcOrd="2" destOrd="0" presId="urn:microsoft.com/office/officeart/2005/8/layout/hierarchy4"/>
    <dgm:cxn modelId="{C12C9770-CEDB-498B-958B-E757C985E67A}" type="presParOf" srcId="{386FAE68-E3E8-448D-B6A0-361293BB641E}" destId="{1DDF983E-9AC1-4FFE-AF2B-CBF55EAD01A3}" srcOrd="0" destOrd="0" presId="urn:microsoft.com/office/officeart/2005/8/layout/hierarchy4"/>
    <dgm:cxn modelId="{583CAAAD-A6CF-4716-ACD9-C349B5FE96ED}" type="presParOf" srcId="{1DDF983E-9AC1-4FFE-AF2B-CBF55EAD01A3}" destId="{25A5B38E-CDE0-4DC0-8179-851372F915D0}" srcOrd="0" destOrd="0" presId="urn:microsoft.com/office/officeart/2005/8/layout/hierarchy4"/>
    <dgm:cxn modelId="{696C7F5C-C386-4F85-8870-115422FA659B}" type="presParOf" srcId="{1DDF983E-9AC1-4FFE-AF2B-CBF55EAD01A3}" destId="{C1F04E12-BCF0-454E-87F1-F6552E661543}" srcOrd="1" destOrd="0" presId="urn:microsoft.com/office/officeart/2005/8/layout/hierarchy4"/>
    <dgm:cxn modelId="{248AE71C-5451-48D5-AD77-AFBBADA36178}" type="presParOf" srcId="{386FAE68-E3E8-448D-B6A0-361293BB641E}" destId="{4203CD28-0A78-442C-B0DA-183E7DD4E475}" srcOrd="1" destOrd="0" presId="urn:microsoft.com/office/officeart/2005/8/layout/hierarchy4"/>
    <dgm:cxn modelId="{283EB92E-F489-47ED-A8E2-5C419E79BA31}" type="presParOf" srcId="{386FAE68-E3E8-448D-B6A0-361293BB641E}" destId="{C53790E7-571D-4A36-9D0E-E1F59C3054EB}" srcOrd="2" destOrd="0" presId="urn:microsoft.com/office/officeart/2005/8/layout/hierarchy4"/>
    <dgm:cxn modelId="{6F508C51-08A7-4E04-AEA7-9911A62ED6E4}" type="presParOf" srcId="{C53790E7-571D-4A36-9D0E-E1F59C3054EB}" destId="{F89C589E-61B4-4FBF-9E6E-A45278C5AA31}" srcOrd="0" destOrd="0" presId="urn:microsoft.com/office/officeart/2005/8/layout/hierarchy4"/>
    <dgm:cxn modelId="{BED82462-3266-45C6-B818-1E2E21B8026A}" type="presParOf" srcId="{C53790E7-571D-4A36-9D0E-E1F59C3054EB}" destId="{65E32A9B-AADC-4C3E-815B-D4219750113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AD0F6-3DF5-4762-9528-979E508E87F5}">
      <dsp:nvSpPr>
        <dsp:cNvPr id="0" name=""/>
        <dsp:cNvSpPr/>
      </dsp:nvSpPr>
      <dsp:spPr>
        <a:xfrm>
          <a:off x="0" y="0"/>
          <a:ext cx="8128000" cy="1275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1</a:t>
          </a:r>
          <a:r>
            <a:rPr lang="zh-CN" altLang="en-US" sz="2600" kern="1200" dirty="0" smtClean="0"/>
            <a:t>、能够提供给用户符合其本次购买预算的商品候选集</a:t>
          </a:r>
          <a:endParaRPr lang="en-US" altLang="zh-CN" sz="2600" kern="1200" dirty="0" smtClean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提升用户体验</a:t>
          </a:r>
          <a:endParaRPr lang="zh-CN" altLang="en-US" sz="2600" kern="1200" dirty="0"/>
        </a:p>
      </dsp:txBody>
      <dsp:txXfrm>
        <a:off x="62287" y="62287"/>
        <a:ext cx="8003426" cy="1151388"/>
      </dsp:txXfrm>
    </dsp:sp>
    <dsp:sp modelId="{9948E94B-77E5-4B96-9A74-FB95815533EC}">
      <dsp:nvSpPr>
        <dsp:cNvPr id="0" name=""/>
        <dsp:cNvSpPr/>
      </dsp:nvSpPr>
      <dsp:spPr>
        <a:xfrm>
          <a:off x="0" y="1964775"/>
          <a:ext cx="8128000" cy="258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800" kern="1200" dirty="0" smtClean="0"/>
            <a:t>目前商城线上系统，为了商品的多样性，给用户展示的商品的价格区间会比较大。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800" kern="1200" dirty="0" smtClean="0"/>
            <a:t>如果我们能够精准定位用户的价格偏好，可以降低用户的搜索时间。对无法精准定位的用户，用多样性的展示方案去捕捉他的价格偏好。</a:t>
          </a:r>
          <a:endParaRPr lang="zh-CN" altLang="en-US" sz="28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500" kern="1200" dirty="0"/>
        </a:p>
      </dsp:txBody>
      <dsp:txXfrm>
        <a:off x="0" y="1964775"/>
        <a:ext cx="8128000" cy="2583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AD0F6-3DF5-4762-9528-979E508E87F5}">
      <dsp:nvSpPr>
        <dsp:cNvPr id="0" name=""/>
        <dsp:cNvSpPr/>
      </dsp:nvSpPr>
      <dsp:spPr>
        <a:xfrm>
          <a:off x="0" y="0"/>
          <a:ext cx="8128000" cy="11665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2</a:t>
          </a:r>
          <a:r>
            <a:rPr lang="zh-CN" altLang="en-US" sz="2800" kern="1200" dirty="0" smtClean="0"/>
            <a:t>、通过模型的可解释性，能够分析出用户的行为模式，更加理解用户。</a:t>
          </a:r>
        </a:p>
      </dsp:txBody>
      <dsp:txXfrm>
        <a:off x="56948" y="56948"/>
        <a:ext cx="8014104" cy="1052698"/>
      </dsp:txXfrm>
    </dsp:sp>
    <dsp:sp modelId="{9948E94B-77E5-4B96-9A74-FB95815533EC}">
      <dsp:nvSpPr>
        <dsp:cNvPr id="0" name=""/>
        <dsp:cNvSpPr/>
      </dsp:nvSpPr>
      <dsp:spPr>
        <a:xfrm>
          <a:off x="0" y="1294873"/>
          <a:ext cx="8128000" cy="357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dirty="0" smtClean="0"/>
            <a:t>此前分析过在一次</a:t>
          </a:r>
          <a:r>
            <a:rPr lang="en-US" altLang="zh-CN" sz="2400" kern="1200" dirty="0" smtClean="0"/>
            <a:t>session</a:t>
          </a:r>
          <a:r>
            <a:rPr lang="zh-CN" altLang="en-US" sz="2400" kern="1200" dirty="0" smtClean="0"/>
            <a:t>中，用户下单的商品价格与其点击过的商品价格的关系，用分位数</a:t>
          </a:r>
          <a:r>
            <a:rPr lang="en-US" altLang="zh-CN" sz="2400" kern="1200" dirty="0" err="1" smtClean="0"/>
            <a:t>quat</a:t>
          </a:r>
          <a:r>
            <a:rPr lang="zh-CN" altLang="en-US" sz="2400" kern="1200" dirty="0" smtClean="0"/>
            <a:t>来表示这种关系。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err="1" smtClean="0"/>
            <a:t>quat</a:t>
          </a:r>
          <a:r>
            <a:rPr lang="en-US" altLang="zh-CN" sz="2400" kern="1200" dirty="0" smtClean="0"/>
            <a:t> = 0</a:t>
          </a:r>
          <a:r>
            <a:rPr lang="zh-CN" altLang="en-US" sz="2400" kern="1200" dirty="0" smtClean="0"/>
            <a:t>表示用户最后买的是点击过的最便宜的商品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err="1" smtClean="0"/>
            <a:t>quat</a:t>
          </a:r>
          <a:r>
            <a:rPr lang="en-US" altLang="zh-CN" sz="2400" kern="1200" dirty="0" smtClean="0"/>
            <a:t> = 1</a:t>
          </a:r>
          <a:r>
            <a:rPr lang="zh-CN" altLang="en-US" sz="2400" kern="1200" dirty="0" smtClean="0"/>
            <a:t>表示用户最后买的是点击过的最贵的商品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dirty="0" smtClean="0"/>
            <a:t>我们对</a:t>
          </a:r>
          <a:r>
            <a:rPr lang="zh-CN" altLang="en-US" sz="2400" b="0" i="0" kern="1200" dirty="0" smtClean="0"/>
            <a:t>包含</a:t>
          </a:r>
          <a:r>
            <a:rPr lang="en-US" altLang="zh-CN" sz="2400" b="0" i="0" kern="1200" dirty="0" smtClean="0"/>
            <a:t>10</a:t>
          </a:r>
          <a:r>
            <a:rPr lang="zh-CN" altLang="en-US" sz="2400" b="0" i="0" kern="1200" dirty="0" smtClean="0"/>
            <a:t>次以上点击及有下单以上行为大量</a:t>
          </a:r>
          <a:r>
            <a:rPr lang="en-US" altLang="zh-CN" sz="2400" b="0" i="0" kern="1200" dirty="0" smtClean="0"/>
            <a:t>session</a:t>
          </a:r>
          <a:r>
            <a:rPr lang="zh-CN" altLang="en-US" sz="2400" b="0" i="0" kern="1200" dirty="0" smtClean="0"/>
            <a:t>做了统计，如图。</a:t>
          </a:r>
          <a:endParaRPr lang="zh-CN" altLang="en-US" sz="24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28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500" kern="1200" dirty="0"/>
        </a:p>
      </dsp:txBody>
      <dsp:txXfrm>
        <a:off x="0" y="1294873"/>
        <a:ext cx="8128000" cy="3576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BDD79-FEE7-41BC-9EE7-60F6FC2A11D6}">
      <dsp:nvSpPr>
        <dsp:cNvPr id="0" name=""/>
        <dsp:cNvSpPr/>
      </dsp:nvSpPr>
      <dsp:spPr>
        <a:xfrm>
          <a:off x="3805" y="1413"/>
          <a:ext cx="10302042" cy="156388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0" i="0" kern="1200" dirty="0" smtClean="0"/>
            <a:t>interpretable budget model </a:t>
          </a:r>
          <a:endParaRPr lang="zh-CN" altLang="en-US" sz="5400" kern="1200" dirty="0"/>
        </a:p>
      </dsp:txBody>
      <dsp:txXfrm>
        <a:off x="49610" y="47218"/>
        <a:ext cx="10210432" cy="1472271"/>
      </dsp:txXfrm>
    </dsp:sp>
    <dsp:sp modelId="{25A5B38E-CDE0-4DC0-8179-851372F915D0}">
      <dsp:nvSpPr>
        <dsp:cNvPr id="0" name=""/>
        <dsp:cNvSpPr/>
      </dsp:nvSpPr>
      <dsp:spPr>
        <a:xfrm>
          <a:off x="3805" y="1831130"/>
          <a:ext cx="4943398" cy="15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kern="1200" dirty="0" smtClean="0"/>
            <a:t>detect different user segments</a:t>
          </a:r>
          <a:endParaRPr lang="zh-CN" altLang="en-US" sz="3500" kern="1200" dirty="0"/>
        </a:p>
      </dsp:txBody>
      <dsp:txXfrm>
        <a:off x="49610" y="1876935"/>
        <a:ext cx="4851788" cy="1472271"/>
      </dsp:txXfrm>
    </dsp:sp>
    <dsp:sp modelId="{F89C589E-61B4-4FBF-9E6E-A45278C5AA31}">
      <dsp:nvSpPr>
        <dsp:cNvPr id="0" name=""/>
        <dsp:cNvSpPr/>
      </dsp:nvSpPr>
      <dsp:spPr>
        <a:xfrm>
          <a:off x="5362449" y="1831130"/>
          <a:ext cx="4943398" cy="15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b="0" i="0" kern="1200" dirty="0" smtClean="0"/>
            <a:t>model of segment-specific purchase profiles</a:t>
          </a:r>
          <a:endParaRPr lang="zh-CN" altLang="en-US" sz="3500" b="0" i="0" kern="1200" dirty="0"/>
        </a:p>
      </dsp:txBody>
      <dsp:txXfrm>
        <a:off x="5408254" y="1876935"/>
        <a:ext cx="4851788" cy="1472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2EED7-20E8-4999-B612-18A3C1BECF00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8B400-671C-46E1-9A34-08BC32DC72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269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6DAA6-E36D-422D-A80D-F502B5B6DB86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5A034-4C0B-44D5-B772-FCA58FFE9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5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41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56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77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54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3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51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自动化程度越来越高的时代，我们的使命是将人与人之间的联系放在商业的核心。这就是为什么我们建立了一个创造力生活和繁荣的地方，因为它是由人提供动力。我们帮助我们的卖家社区将他们的想法转变为成功的企业。我们的平台将他们与数百万寻求替代品的买家联系起来</a:t>
            </a:r>
            <a:r>
              <a:rPr lang="en-US" altLang="zh-CN" dirty="0" smtClean="0"/>
              <a:t>- </a:t>
            </a:r>
            <a:r>
              <a:rPr lang="zh-CN" altLang="en-US" dirty="0" smtClean="0"/>
              <a:t>这是一种特别具有人性化的东西，适合那些值得想象的生活时刻。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6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519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37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5A034-4C0B-44D5-B772-FCA58FFE94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8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10656570" y="483235"/>
            <a:ext cx="1270" cy="272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 descr="JDU-00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0520" y="425419"/>
            <a:ext cx="1262910" cy="388045"/>
          </a:xfrm>
          <a:prstGeom prst="rect">
            <a:avLst/>
          </a:prstGeom>
        </p:spPr>
      </p:pic>
      <p:pic>
        <p:nvPicPr>
          <p:cNvPr id="7" name="Picture 2" descr="D:\000-2018\01-A计划\AI学院LOGO-白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588" y="314996"/>
            <a:ext cx="1414669" cy="5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0000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780" y="5715"/>
            <a:ext cx="12213590" cy="6917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2_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JDU23554_画板 1"/>
          <p:cNvPicPr>
            <a:picLocks noChangeAspect="1"/>
          </p:cNvPicPr>
          <p:nvPr userDrawn="1"/>
        </p:nvPicPr>
        <p:blipFill>
          <a:blip r:embed="rId2"/>
          <a:srcRect r="32098"/>
          <a:stretch>
            <a:fillRect/>
          </a:stretch>
        </p:blipFill>
        <p:spPr>
          <a:xfrm>
            <a:off x="2854960" y="-12700"/>
            <a:ext cx="9331960" cy="687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_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" y="-22860"/>
            <a:ext cx="13746480" cy="687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" y="-5715"/>
            <a:ext cx="13703935" cy="6852920"/>
          </a:xfrm>
          <a:prstGeom prst="rect">
            <a:avLst/>
          </a:prstGeom>
        </p:spPr>
      </p:pic>
      <p:sp>
        <p:nvSpPr>
          <p:cNvPr id="9" name="原创设计师QQ598969553      _1"/>
          <p:cNvSpPr/>
          <p:nvPr userDrawn="1"/>
        </p:nvSpPr>
        <p:spPr>
          <a:xfrm>
            <a:off x="-2165" y="1790399"/>
            <a:ext cx="12190413" cy="3221284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JDU23554_画板 1"/>
          <p:cNvPicPr>
            <a:picLocks noChangeAspect="1"/>
          </p:cNvPicPr>
          <p:nvPr userDrawn="1"/>
        </p:nvPicPr>
        <p:blipFill>
          <a:blip r:embed="rId2"/>
          <a:srcRect r="32098"/>
          <a:stretch>
            <a:fillRect/>
          </a:stretch>
        </p:blipFill>
        <p:spPr>
          <a:xfrm>
            <a:off x="2854960" y="-12700"/>
            <a:ext cx="9331960" cy="6872605"/>
          </a:xfrm>
          <a:prstGeom prst="rect">
            <a:avLst/>
          </a:prstGeom>
        </p:spPr>
      </p:pic>
      <p:sp>
        <p:nvSpPr>
          <p:cNvPr id="10" name="原创设计师QQ598969553      _1"/>
          <p:cNvSpPr/>
          <p:nvPr userDrawn="1"/>
        </p:nvSpPr>
        <p:spPr>
          <a:xfrm>
            <a:off x="-2165" y="1790399"/>
            <a:ext cx="12190413" cy="3221284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原创设计师QQ598969553      _4"/>
          <p:cNvSpPr>
            <a:spLocks noChangeArrowheads="1"/>
          </p:cNvSpPr>
          <p:nvPr/>
        </p:nvSpPr>
        <p:spPr bwMode="auto">
          <a:xfrm>
            <a:off x="4663440" y="1968057"/>
            <a:ext cx="667316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个性化搜索中的实时价格偏好模型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6990" y="1200835"/>
            <a:ext cx="6378909" cy="36933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the 12th ACM Conference on Recommender Systems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01705" y="1997572"/>
            <a:ext cx="698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Learning within-session budgets from browsing trajectories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21" y="3678966"/>
            <a:ext cx="9889463" cy="9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6990" y="1200835"/>
            <a:ext cx="6378909" cy="36933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the 12th ACM Conference on Recommender Systems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01705" y="1997572"/>
            <a:ext cx="698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Learning within-session budgets from browsing trajectories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17" y="3858389"/>
            <a:ext cx="101631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7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E259-4D92-41F6-AB53-491B146E1B2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78559" y="389924"/>
            <a:ext cx="3852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贝叶斯个性化排序</a:t>
            </a:r>
            <a:r>
              <a:rPr lang="en-US" altLang="zh-CN" sz="2800" b="1" dirty="0"/>
              <a:t>(BPR)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98" y="1035006"/>
            <a:ext cx="5373032" cy="29315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880" y="1376609"/>
            <a:ext cx="2123955" cy="7884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671074" y="4221576"/>
            <a:ext cx="3828845" cy="24713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329879" y="4221576"/>
            <a:ext cx="1374849" cy="24713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661189" y="4221576"/>
            <a:ext cx="3610234" cy="11783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85414" y="527258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MathJax_Math-italic"/>
              </a:rPr>
              <a:t>X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700005" y="51956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=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24766" y="6396365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159108" y="3818238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5858737" y="5195641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  <a:latin typeface="MathJax_Math-italic"/>
              </a:rPr>
              <a:t>W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105630" y="4549129"/>
                <a:ext cx="7213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630" y="4549129"/>
                <a:ext cx="72135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11062872" y="3818238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</a:t>
            </a:r>
            <a:endParaRPr lang="zh-CN" altLang="en-US" sz="2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98673" y="634897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</a:t>
            </a:r>
            <a:endParaRPr lang="zh-CN" altLang="en-US" sz="2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37099" y="378069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K</a:t>
            </a:r>
            <a:endParaRPr lang="zh-CN" altLang="en-US" sz="2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7290574" y="501001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K</a:t>
            </a:r>
            <a:endParaRPr lang="zh-CN" altLang="en-US" sz="28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926372" y="51956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*</a:t>
            </a:r>
            <a:endParaRPr lang="zh-CN" altLang="en-US" sz="28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894" y="2588749"/>
            <a:ext cx="4644508" cy="1169362"/>
          </a:xfrm>
          <a:prstGeom prst="rect">
            <a:avLst/>
          </a:prstGeom>
        </p:spPr>
      </p:pic>
      <p:sp>
        <p:nvSpPr>
          <p:cNvPr id="2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0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E259-4D92-41F6-AB53-491B146E1B2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61" y="1127124"/>
            <a:ext cx="8004404" cy="5348288"/>
          </a:xfrm>
          <a:prstGeom prst="rect">
            <a:avLst/>
          </a:prstGeom>
        </p:spPr>
      </p:pic>
      <p:sp>
        <p:nvSpPr>
          <p:cNvPr id="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479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E259-4D92-41F6-AB53-491B146E1B2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781168" y="723555"/>
            <a:ext cx="45753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本</a:t>
            </a:r>
            <a:r>
              <a:rPr lang="zh-CN" altLang="en-US" sz="2800" b="1" dirty="0" smtClean="0"/>
              <a:t>篇论文用了</a:t>
            </a:r>
            <a:r>
              <a:rPr lang="en-US" altLang="zh-CN" sz="2800" b="1" dirty="0" smtClean="0"/>
              <a:t>BPR</a:t>
            </a:r>
            <a:r>
              <a:rPr lang="zh-CN" altLang="en-US" sz="2800" b="1" dirty="0" smtClean="0"/>
              <a:t>的框架</a:t>
            </a:r>
            <a:endParaRPr lang="zh-CN" altLang="en-US" sz="2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19" y="1533153"/>
            <a:ext cx="9772650" cy="1314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643" y="4249803"/>
            <a:ext cx="4644508" cy="116936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 bwMode="auto">
          <a:xfrm>
            <a:off x="4102443" y="4448432"/>
            <a:ext cx="914400" cy="914400"/>
          </a:xfrm>
          <a:prstGeom prst="round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2100648" y="1733178"/>
            <a:ext cx="2335428" cy="914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3940" y="2764649"/>
            <a:ext cx="1968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LibertineTB"/>
              </a:rPr>
              <a:t>User Preference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10" name="圆角矩形 9"/>
          <p:cNvSpPr/>
          <p:nvPr/>
        </p:nvSpPr>
        <p:spPr bwMode="auto">
          <a:xfrm>
            <a:off x="4631268" y="1691736"/>
            <a:ext cx="3158066" cy="914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94301" y="2737250"/>
            <a:ext cx="203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LibertineTB"/>
              </a:rPr>
              <a:t>Global Budget Preference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12" name="圆角矩形 11"/>
          <p:cNvSpPr/>
          <p:nvPr/>
        </p:nvSpPr>
        <p:spPr bwMode="auto">
          <a:xfrm>
            <a:off x="7920098" y="1454093"/>
            <a:ext cx="2984739" cy="1393510"/>
          </a:xfrm>
          <a:prstGeom prst="roundRect">
            <a:avLst>
              <a:gd name="adj" fmla="val 22730"/>
            </a:avLst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18837" y="2940131"/>
            <a:ext cx="294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LibertineTB"/>
              </a:rPr>
              <a:t>Local Budget Preference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1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7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E259-4D92-41F6-AB53-491B146E1B2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96" y="769757"/>
            <a:ext cx="9772650" cy="13144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 bwMode="auto">
          <a:xfrm>
            <a:off x="2120225" y="969782"/>
            <a:ext cx="2335428" cy="914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03517" y="2001253"/>
            <a:ext cx="1968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LibertineTB"/>
              </a:rPr>
              <a:t>User Preference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202096" y="2526918"/>
                <a:ext cx="7162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96" y="2526918"/>
                <a:ext cx="7162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889777" y="263463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代表用户的购买欲望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202096" y="3263518"/>
                <a:ext cx="6149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96" y="3263518"/>
                <a:ext cx="61491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2889777" y="332507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代表商品被购买的可能性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02066" y="4341458"/>
                <a:ext cx="1916282" cy="606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66" y="4341458"/>
                <a:ext cx="1916282" cy="606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灯片编号占位符 1"/>
          <p:cNvSpPr txBox="1">
            <a:spLocks/>
          </p:cNvSpPr>
          <p:nvPr/>
        </p:nvSpPr>
        <p:spPr>
          <a:xfrm>
            <a:off x="9119870" y="6292850"/>
            <a:ext cx="2743200" cy="365125"/>
          </a:xfr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3513122" y="4087618"/>
            <a:ext cx="1374849" cy="24713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844432" y="4087618"/>
            <a:ext cx="3610234" cy="11783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41980" y="506168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MathJax_Math-italic"/>
              </a:rPr>
              <a:t>U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288873" y="4415171"/>
                <a:ext cx="597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73" y="4415171"/>
                <a:ext cx="59721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9246115" y="3684280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</a:t>
            </a:r>
            <a:endParaRPr lang="zh-CN" altLang="en-US" sz="28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081916" y="6215021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</a:t>
            </a:r>
            <a:endParaRPr lang="zh-CN" altLang="en-US" sz="28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473817" y="48760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K</a:t>
            </a:r>
            <a:endParaRPr lang="zh-CN" altLang="en-US" sz="28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109615" y="506168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*</a:t>
            </a:r>
            <a:endParaRPr lang="zh-CN" altLang="en-US" sz="2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4568743" y="364673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K</a:t>
            </a:r>
            <a:endParaRPr lang="zh-CN" altLang="en-US" sz="2800" dirty="0"/>
          </a:p>
        </p:txBody>
      </p:sp>
      <p:sp>
        <p:nvSpPr>
          <p:cNvPr id="27" name="矩形 26"/>
          <p:cNvSpPr/>
          <p:nvPr/>
        </p:nvSpPr>
        <p:spPr bwMode="auto">
          <a:xfrm>
            <a:off x="3513122" y="4253866"/>
            <a:ext cx="1374849" cy="2586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6059663" y="4087618"/>
            <a:ext cx="272749" cy="11664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6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E259-4D92-41F6-AB53-491B146E1B2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19" y="809253"/>
            <a:ext cx="9772650" cy="131445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4555068" y="967836"/>
            <a:ext cx="3158066" cy="914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18101" y="2013350"/>
            <a:ext cx="203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LibertineTB"/>
              </a:rPr>
              <a:t>Global Budget Preference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1026" name="Picture 2" descr="https://gss1.bdstatic.com/9vo3dSag_xI4khGkpoWK1HF6hhy/baike/c0%3Dbaike80%2C5%2C5%2C80%2C26/sign=587deb288113632701e0ca61f0e6cb89/8d5494eef01f3a296457a23a9225bc315d607c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2721236"/>
            <a:ext cx="5401734" cy="373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814974" y="6213802"/>
                <a:ext cx="6382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974" y="6213802"/>
                <a:ext cx="6382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26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E259-4D92-41F6-AB53-491B146E1B2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19" y="1063253"/>
            <a:ext cx="9772650" cy="131445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 bwMode="auto">
          <a:xfrm>
            <a:off x="7970898" y="984193"/>
            <a:ext cx="2984739" cy="1393510"/>
          </a:xfrm>
          <a:prstGeom prst="roundRect">
            <a:avLst>
              <a:gd name="adj" fmla="val 22730"/>
            </a:avLst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69637" y="2470231"/>
            <a:ext cx="294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LibertineTB"/>
              </a:rPr>
              <a:t>Local Budget Preference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61878"/>
              </p:ext>
            </p:extLst>
          </p:nvPr>
        </p:nvGraphicFramePr>
        <p:xfrm>
          <a:off x="1435101" y="3490922"/>
          <a:ext cx="4165599" cy="280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533">
                  <a:extLst>
                    <a:ext uri="{9D8B030D-6E8A-4147-A177-3AD203B41FA5}">
                      <a16:colId xmlns:a16="http://schemas.microsoft.com/office/drawing/2014/main" val="40262006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2281961123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3250465275"/>
                    </a:ext>
                  </a:extLst>
                </a:gridCol>
              </a:tblGrid>
              <a:tr h="7004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 smtClean="0"/>
                        <a:t>0.97</a:t>
                      </a:r>
                      <a:endParaRPr lang="zh-CN" altLang="en-US" sz="3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12573"/>
                  </a:ext>
                </a:extLst>
              </a:tr>
              <a:tr h="70048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11889"/>
                  </a:ext>
                </a:extLst>
              </a:tr>
              <a:tr h="70048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0.22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123995"/>
                  </a:ext>
                </a:extLst>
              </a:tr>
              <a:tr h="70048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0.38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367446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119644" y="4216400"/>
            <a:ext cx="53014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Q </a:t>
            </a:r>
            <a:r>
              <a:rPr lang="zh-CN" altLang="en-US" sz="3200" dirty="0" smtClean="0"/>
              <a:t>：用户有几种购买行为</a:t>
            </a:r>
            <a:endParaRPr lang="en-US" altLang="zh-CN" sz="3200" dirty="0" smtClean="0"/>
          </a:p>
          <a:p>
            <a:endParaRPr lang="en-US" altLang="zh-CN" sz="3200" dirty="0" smtClean="0"/>
          </a:p>
          <a:p>
            <a:r>
              <a:rPr lang="en-US" altLang="zh-CN" sz="3200" dirty="0" smtClean="0"/>
              <a:t>P</a:t>
            </a:r>
            <a:r>
              <a:rPr lang="zh-CN" altLang="en-US" sz="3200" dirty="0" smtClean="0"/>
              <a:t>：将用户本次</a:t>
            </a:r>
            <a:r>
              <a:rPr lang="en-US" altLang="zh-CN" sz="3200" dirty="0" smtClean="0"/>
              <a:t>session</a:t>
            </a:r>
            <a:r>
              <a:rPr lang="zh-CN" altLang="en-US" sz="3200" dirty="0" smtClean="0"/>
              <a:t>内有过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 </a:t>
            </a:r>
            <a:r>
              <a:rPr lang="zh-CN" altLang="en-US" sz="3200" dirty="0" smtClean="0"/>
              <a:t>行为的商品的价格化分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  </a:t>
            </a:r>
            <a:r>
              <a:rPr lang="zh-CN" altLang="en-US" sz="3200" dirty="0" smtClean="0"/>
              <a:t>的</a:t>
            </a:r>
            <a:r>
              <a:rPr lang="en-US" altLang="zh-CN" sz="3200" dirty="0" err="1" smtClean="0"/>
              <a:t>quat</a:t>
            </a:r>
            <a:r>
              <a:rPr lang="zh-CN" altLang="en-US" sz="3200" dirty="0" smtClean="0"/>
              <a:t>数量</a:t>
            </a:r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435101" y="2705100"/>
            <a:ext cx="928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Q = 3</a:t>
            </a:r>
          </a:p>
          <a:p>
            <a:r>
              <a:rPr lang="en-US" altLang="zh-CN" sz="2400" dirty="0" smtClean="0"/>
              <a:t>P = 4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49387" y="4216400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/>
              <a:t>X</a:t>
            </a:r>
            <a:endParaRPr lang="zh-CN" altLang="en-US" sz="5400" dirty="0"/>
          </a:p>
        </p:txBody>
      </p:sp>
      <p:sp>
        <p:nvSpPr>
          <p:cNvPr id="15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50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E259-4D92-41F6-AB53-491B146E1B2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19" y="1063253"/>
            <a:ext cx="9772650" cy="13144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 bwMode="auto">
          <a:xfrm>
            <a:off x="7970898" y="984193"/>
            <a:ext cx="2984739" cy="1393510"/>
          </a:xfrm>
          <a:prstGeom prst="roundRect">
            <a:avLst>
              <a:gd name="adj" fmla="val 22730"/>
            </a:avLst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87" y="2625539"/>
            <a:ext cx="9734550" cy="3419475"/>
          </a:xfrm>
          <a:prstGeom prst="rect">
            <a:avLst/>
          </a:prstGeom>
        </p:spPr>
      </p:pic>
      <p:sp>
        <p:nvSpPr>
          <p:cNvPr id="10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3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E259-4D92-41F6-AB53-491B146E1B2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19" y="1063253"/>
            <a:ext cx="9772650" cy="13144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 bwMode="auto">
          <a:xfrm>
            <a:off x="7970898" y="984193"/>
            <a:ext cx="2984739" cy="1393510"/>
          </a:xfrm>
          <a:prstGeom prst="roundRect">
            <a:avLst>
              <a:gd name="adj" fmla="val 22730"/>
            </a:avLst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19" y="3571776"/>
            <a:ext cx="697081" cy="61128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73370" y="3615809"/>
            <a:ext cx="42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用户</a:t>
            </a:r>
            <a:r>
              <a:rPr lang="en-US" altLang="zh-CN" sz="2800" dirty="0" smtClean="0"/>
              <a:t>u </a:t>
            </a:r>
            <a:r>
              <a:rPr lang="zh-CN" altLang="en-US" sz="2800" dirty="0" smtClean="0"/>
              <a:t>对模式</a:t>
            </a:r>
            <a:r>
              <a:rPr lang="en-US" altLang="zh-CN" sz="2800" dirty="0" smtClean="0"/>
              <a:t>q</a:t>
            </a:r>
            <a:r>
              <a:rPr lang="zh-CN" altLang="en-US" sz="2800" dirty="0" smtClean="0"/>
              <a:t>的隶属程度</a:t>
            </a:r>
            <a:endParaRPr lang="zh-CN" altLang="en-US" sz="2800" dirty="0"/>
          </a:p>
        </p:txBody>
      </p:sp>
      <p:sp>
        <p:nvSpPr>
          <p:cNvPr id="9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61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原创设计师QQ598969553      _12"/>
          <p:cNvSpPr txBox="1"/>
          <p:nvPr/>
        </p:nvSpPr>
        <p:spPr>
          <a:xfrm>
            <a:off x="2660117" y="2861583"/>
            <a:ext cx="1452448" cy="3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800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2500" dirty="0">
                <a:solidFill>
                  <a:srgbClr val="CF2B3C"/>
                </a:solidFill>
                <a:effectLst/>
              </a:rPr>
              <a:t>CONTENTS</a:t>
            </a:r>
          </a:p>
        </p:txBody>
      </p:sp>
      <p:sp>
        <p:nvSpPr>
          <p:cNvPr id="39" name="原创设计师QQ598969553      _13"/>
          <p:cNvSpPr txBox="1"/>
          <p:nvPr/>
        </p:nvSpPr>
        <p:spPr>
          <a:xfrm>
            <a:off x="2559635" y="2096746"/>
            <a:ext cx="1587620" cy="81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5300" b="1" dirty="0">
                <a:solidFill>
                  <a:srgbClr val="CF2B3C"/>
                </a:solidFill>
                <a:effectLst/>
              </a:rPr>
              <a:t>目录</a:t>
            </a:r>
          </a:p>
        </p:txBody>
      </p:sp>
      <p:sp>
        <p:nvSpPr>
          <p:cNvPr id="4" name="原创设计师QQ598969553      _2"/>
          <p:cNvSpPr txBox="1"/>
          <p:nvPr/>
        </p:nvSpPr>
        <p:spPr>
          <a:xfrm>
            <a:off x="4652078" y="1890748"/>
            <a:ext cx="6863647" cy="1558747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、项目意义</a:t>
            </a:r>
            <a:endParaRPr lang="zh-CN" altLang="zh-CN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zh-CN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可借鉴的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</a:t>
            </a:r>
            <a:r>
              <a:rPr lang="zh-CN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方案或案例</a:t>
            </a:r>
            <a:endParaRPr lang="zh-CN" altLang="zh-CN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6990" y="1200835"/>
            <a:ext cx="6378909" cy="36933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the 12th ACM Conference on Recommender Systems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01705" y="1997572"/>
            <a:ext cx="698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Learning within-session budgets from browsing trajectories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619" y="2366904"/>
            <a:ext cx="5885632" cy="33551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18260" y="2385422"/>
            <a:ext cx="3671370" cy="3318111"/>
            <a:chOff x="518260" y="2385422"/>
            <a:chExt cx="3671370" cy="3318111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60" y="2385422"/>
              <a:ext cx="3671370" cy="3318111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648374" y="2870509"/>
              <a:ext cx="3339426" cy="914400"/>
            </a:xfrm>
            <a:prstGeom prst="roundRect">
              <a:avLst/>
            </a:prstGeom>
            <a:noFill/>
            <a:ln w="28575">
              <a:solidFill>
                <a:srgbClr val="D0072C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11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E259-4D92-41F6-AB53-491B146E1B2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19" y="1406153"/>
            <a:ext cx="9772650" cy="13144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 bwMode="auto">
          <a:xfrm>
            <a:off x="1910148" y="1606178"/>
            <a:ext cx="2335428" cy="914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93440" y="2637649"/>
            <a:ext cx="1968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LibertineTB"/>
              </a:rPr>
              <a:t>User Preference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 bwMode="auto">
          <a:xfrm>
            <a:off x="4440768" y="1564736"/>
            <a:ext cx="3158066" cy="914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3801" y="2610250"/>
            <a:ext cx="203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LibertineTB"/>
              </a:rPr>
              <a:t>Global Budget Preference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8" name="圆角矩形 7"/>
          <p:cNvSpPr/>
          <p:nvPr/>
        </p:nvSpPr>
        <p:spPr bwMode="auto">
          <a:xfrm>
            <a:off x="7729598" y="1327093"/>
            <a:ext cx="2984739" cy="1393510"/>
          </a:xfrm>
          <a:prstGeom prst="roundRect">
            <a:avLst>
              <a:gd name="adj" fmla="val 22730"/>
            </a:avLst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28337" y="2813131"/>
            <a:ext cx="294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LibertineTB"/>
              </a:rPr>
              <a:t>Local Budget Preference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92019" y="4241801"/>
                <a:ext cx="620888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𝑤𝑒𝑖𝑔h𝑡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+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19" y="4241801"/>
                <a:ext cx="6208881" cy="430887"/>
              </a:xfrm>
              <a:prstGeom prst="rect">
                <a:avLst/>
              </a:prstGeom>
              <a:blipFill>
                <a:blip r:embed="rId3"/>
                <a:stretch>
                  <a:fillRect t="-23944" r="-3635" b="-49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768" y="4860386"/>
            <a:ext cx="6124575" cy="13335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1910148" y="4064000"/>
            <a:ext cx="452052" cy="796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14742" y="4064000"/>
            <a:ext cx="452052" cy="796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440768" y="5128943"/>
            <a:ext cx="452052" cy="796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793774" y="5128943"/>
            <a:ext cx="822926" cy="796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729598" y="5135832"/>
            <a:ext cx="452052" cy="796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8769914" y="5135832"/>
            <a:ext cx="524633" cy="796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9477893" y="5135832"/>
            <a:ext cx="452052" cy="796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96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3112135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8495" y="337185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项目意义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t>3</a:t>
            </a:fld>
            <a:endParaRPr lang="zh-CN" alt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977475560"/>
              </p:ext>
            </p:extLst>
          </p:nvPr>
        </p:nvGraphicFramePr>
        <p:xfrm>
          <a:off x="277341" y="1455780"/>
          <a:ext cx="8128000" cy="523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3112135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8495" y="337185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项目意义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t>4</a:t>
            </a:fld>
            <a:endParaRPr lang="zh-CN" alt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176525225"/>
              </p:ext>
            </p:extLst>
          </p:nvPr>
        </p:nvGraphicFramePr>
        <p:xfrm>
          <a:off x="307250" y="1421027"/>
          <a:ext cx="8128000" cy="523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7785" y="831672"/>
            <a:ext cx="7916682" cy="59375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4967" y="2777431"/>
            <a:ext cx="9706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可以看到，对于群体而言，并不能简单的根据他点击过的商品价格来</a:t>
            </a:r>
            <a:endParaRPr lang="en-US" altLang="zh-CN" sz="2400" dirty="0" smtClean="0"/>
          </a:p>
          <a:p>
            <a:r>
              <a:rPr lang="zh-CN" altLang="en-US" sz="2400" dirty="0" smtClean="0"/>
              <a:t>推测出他将要下单的商品价格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而且一个人的价格偏好会在不同场景发生变化，不同时间发生变化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所以需要一个个性化价格偏好模型来对用户的价格偏好做成预测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028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91" y="951730"/>
            <a:ext cx="7400385" cy="547378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059404" y="2880838"/>
            <a:ext cx="3562865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Etsy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是一个网络商店平台，以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手工艺成品买卖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为主要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特色，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曾被纽约时报拿来和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eBay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Amazon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比较，被誉为“祖母的地下室收藏”。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66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818292" y="2906064"/>
            <a:ext cx="404477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手工艺的商品，在</a:t>
            </a:r>
            <a:r>
              <a:rPr lang="zh-CN" altLang="en-US" sz="2400" dirty="0" smtClean="0"/>
              <a:t>价格方面表现</a:t>
            </a:r>
            <a:r>
              <a:rPr lang="zh-CN" altLang="en-US" sz="2400" dirty="0"/>
              <a:t>出高度的差异</a:t>
            </a:r>
            <a:r>
              <a:rPr lang="zh-CN" altLang="en-US" dirty="0"/>
              <a:t>。 </a:t>
            </a:r>
            <a:r>
              <a:rPr lang="zh-CN" altLang="en-US" dirty="0" smtClean="0"/>
              <a:t>这个意味着</a:t>
            </a:r>
            <a:r>
              <a:rPr lang="zh-CN" altLang="en-US" dirty="0"/>
              <a:t>用户通常不确定他们的“愿意支付”价格</a:t>
            </a:r>
            <a:r>
              <a:rPr lang="zh-CN" altLang="en-US" dirty="0" smtClean="0"/>
              <a:t>，</a:t>
            </a:r>
            <a:r>
              <a:rPr lang="zh-CN" altLang="en-US" dirty="0"/>
              <a:t>会</a:t>
            </a:r>
            <a:r>
              <a:rPr lang="zh-CN" altLang="en-US" dirty="0" smtClean="0"/>
              <a:t>在他们</a:t>
            </a:r>
            <a:r>
              <a:rPr lang="zh-CN" altLang="en-US" sz="2400" dirty="0" smtClean="0"/>
              <a:t>浏览商品的过程中确定自己下单的价格</a:t>
            </a:r>
            <a:endParaRPr lang="zh-CN" altLang="en-US" sz="24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9" y="798850"/>
            <a:ext cx="7716713" cy="59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6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564370" y="2317578"/>
            <a:ext cx="4814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13131"/>
                </a:solidFill>
                <a:latin typeface="Georgia" panose="02040502050405020303" pitchFamily="18" charset="0"/>
              </a:rPr>
              <a:t>洪亮劼，博士 </a:t>
            </a:r>
            <a:r>
              <a:rPr lang="en-US" altLang="zh-CN" sz="2400" dirty="0">
                <a:solidFill>
                  <a:srgbClr val="313131"/>
                </a:solidFill>
                <a:latin typeface="Georgia" panose="02040502050405020303" pitchFamily="18" charset="0"/>
              </a:rPr>
              <a:t>– Etsy</a:t>
            </a:r>
            <a:r>
              <a:rPr lang="zh-CN" altLang="en-US" sz="2400" dirty="0">
                <a:solidFill>
                  <a:srgbClr val="313131"/>
                </a:solidFill>
                <a:latin typeface="Georgia" panose="02040502050405020303" pitchFamily="18" charset="0"/>
              </a:rPr>
              <a:t>数据科学主管</a:t>
            </a:r>
            <a:endParaRPr lang="zh-CN" altLang="en-US" sz="2400" b="0" i="0" dirty="0">
              <a:solidFill>
                <a:srgbClr val="31313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25" name="Picture 2" descr="http://column.hongliangjie.com/assets/hongliangji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79" y="1235616"/>
            <a:ext cx="5759450" cy="45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6564370" y="3192301"/>
            <a:ext cx="48141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2013</a:t>
            </a:r>
            <a:r>
              <a:rPr lang="zh-CN" altLang="en-US" sz="2400" dirty="0"/>
              <a:t>年到</a:t>
            </a:r>
            <a:r>
              <a:rPr lang="en-US" altLang="zh-CN" sz="2400" dirty="0"/>
              <a:t>2016</a:t>
            </a:r>
            <a:r>
              <a:rPr lang="zh-CN" altLang="en-US" sz="2400" dirty="0"/>
              <a:t>年在雅虎研究院（</a:t>
            </a:r>
            <a:r>
              <a:rPr lang="en-US" altLang="zh-CN" sz="2400" dirty="0"/>
              <a:t>Yahoo Research</a:t>
            </a:r>
            <a:r>
              <a:rPr lang="zh-CN" altLang="en-US" sz="2400" dirty="0"/>
              <a:t>）工作，历任科学家、资深科学家和高级研发经理职位</a:t>
            </a:r>
          </a:p>
        </p:txBody>
      </p:sp>
    </p:spTree>
    <p:extLst>
      <p:ext uri="{BB962C8B-B14F-4D97-AF65-F5344CB8AC3E}">
        <p14:creationId xmlns:p14="http://schemas.microsoft.com/office/powerpoint/2010/main" val="78238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>
                <a:solidFill>
                  <a:srgbClr val="FF0000"/>
                </a:solidFill>
              </a:rPr>
              <a:t>8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6990" y="1200835"/>
            <a:ext cx="6378909" cy="36933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the 12th ACM Conference on Recommender Systems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01705" y="1997572"/>
            <a:ext cx="698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Learning within-session budgets from browsing trajectories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813762" y="3803308"/>
            <a:ext cx="2866767" cy="544830"/>
          </a:xfrm>
          <a:prstGeom prst="round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206270" y="2683420"/>
            <a:ext cx="7173636" cy="40862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Interpretable budget model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4174721604"/>
              </p:ext>
            </p:extLst>
          </p:nvPr>
        </p:nvGraphicFramePr>
        <p:xfrm>
          <a:off x="963223" y="2631664"/>
          <a:ext cx="10309654" cy="3396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862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_1"/>
          <p:cNvSpPr/>
          <p:nvPr/>
        </p:nvSpPr>
        <p:spPr>
          <a:xfrm>
            <a:off x="-6985" y="337185"/>
            <a:ext cx="4721860" cy="436245"/>
          </a:xfrm>
          <a:prstGeom prst="rect">
            <a:avLst/>
          </a:prstGeom>
          <a:solidFill>
            <a:srgbClr val="D007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32" tIns="40316" rIns="80632" bIns="40316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6991" y="337185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可借鉴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的成熟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或案例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19870" y="6292850"/>
            <a:ext cx="2743200" cy="365125"/>
          </a:xfrm>
        </p:spPr>
        <p:txBody>
          <a:bodyPr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60CE259-4D92-41F6-AB53-491B146E1B27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6990" y="1200835"/>
            <a:ext cx="6378909" cy="36933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the 12th ACM Conference on Recommender Systems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01705" y="1997572"/>
            <a:ext cx="698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Learning within-session budgets from browsing trajectories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9705" y="3105835"/>
            <a:ext cx="10481711" cy="2878098"/>
            <a:chOff x="469705" y="3105835"/>
            <a:chExt cx="10481711" cy="2878098"/>
          </a:xfrm>
        </p:grpSpPr>
        <p:sp>
          <p:nvSpPr>
            <p:cNvPr id="11" name="圆角矩形 10"/>
            <p:cNvSpPr/>
            <p:nvPr/>
          </p:nvSpPr>
          <p:spPr bwMode="auto">
            <a:xfrm>
              <a:off x="3606800" y="3105835"/>
              <a:ext cx="4064000" cy="91440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318497" y="3378369"/>
              <a:ext cx="398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认为用户有三种购买行为</a:t>
              </a:r>
              <a:endParaRPr lang="zh-CN" altLang="en-US" dirty="0"/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469705" y="5069533"/>
              <a:ext cx="2032000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69705" y="5060603"/>
              <a:ext cx="2032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用户偏好的价格在是他点击过的商品价格区间的中间</a:t>
              </a:r>
              <a:endParaRPr lang="zh-CN" altLang="en-US" dirty="0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4622800" y="5069533"/>
              <a:ext cx="2032000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22800" y="5060603"/>
              <a:ext cx="2032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用户会选择点击过的且符合他偏好的商品里最便宜的</a:t>
              </a:r>
              <a:endParaRPr lang="zh-CN" altLang="en-US" dirty="0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8919416" y="5069533"/>
              <a:ext cx="2032000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19416" y="5060603"/>
              <a:ext cx="2032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用户会选择点击过的商品中在他承受范围内最贵的</a:t>
              </a:r>
            </a:p>
          </p:txBody>
        </p:sp>
        <p:sp>
          <p:nvSpPr>
            <p:cNvPr id="22" name="右箭头 21"/>
            <p:cNvSpPr/>
            <p:nvPr/>
          </p:nvSpPr>
          <p:spPr bwMode="auto">
            <a:xfrm rot="2228262">
              <a:off x="7717546" y="4327386"/>
              <a:ext cx="1177502" cy="476286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 rot="8773831">
              <a:off x="2450140" y="4380856"/>
              <a:ext cx="1177502" cy="476286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右箭头 23"/>
            <p:cNvSpPr/>
            <p:nvPr/>
          </p:nvSpPr>
          <p:spPr bwMode="auto">
            <a:xfrm rot="5400000">
              <a:off x="5278115" y="4350196"/>
              <a:ext cx="860119" cy="46826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50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经典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noFill/>
        </a:ln>
      </a:spPr>
      <a:bodyPr wrap="square" lIns="0" tIns="0" rIns="0" bIns="0">
        <a:spAutoFit/>
      </a:bodyPr>
      <a:lstStyle>
        <a:defPPr algn="ctr">
          <a:defRPr sz="3200" b="1" dirty="0">
            <a:solidFill>
              <a:schemeClr val="accent1"/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913</Words>
  <Application>Microsoft Office PowerPoint</Application>
  <PresentationFormat>宽屏</PresentationFormat>
  <Paragraphs>148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LinLibertineTB</vt:lpstr>
      <vt:lpstr>MathJax_Math-italic</vt:lpstr>
      <vt:lpstr>等线</vt:lpstr>
      <vt:lpstr>宋体</vt:lpstr>
      <vt:lpstr>微软雅黑</vt:lpstr>
      <vt:lpstr>Arial</vt:lpstr>
      <vt:lpstr>Calibri</vt:lpstr>
      <vt:lpstr>Cambria Math</vt:lpstr>
      <vt:lpstr>Georgia</vt:lpstr>
      <vt:lpstr>Impact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夏影PPT工作室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11.15 创业</dc:title>
  <dc:creator>Mac</dc:creator>
  <cp:lastModifiedBy>李焱琪</cp:lastModifiedBy>
  <cp:revision>177</cp:revision>
  <dcterms:created xsi:type="dcterms:W3CDTF">2015-11-15T05:12:00Z</dcterms:created>
  <dcterms:modified xsi:type="dcterms:W3CDTF">2019-05-04T10:26:41Z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